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62" r:id="rId3"/>
    <p:sldId id="267" r:id="rId4"/>
    <p:sldId id="268" r:id="rId5"/>
    <p:sldId id="269" r:id="rId6"/>
    <p:sldId id="265" r:id="rId7"/>
    <p:sldId id="258" r:id="rId8"/>
    <p:sldId id="256" r:id="rId9"/>
    <p:sldId id="257" r:id="rId10"/>
    <p:sldId id="259" r:id="rId11"/>
    <p:sldId id="260" r:id="rId12"/>
    <p:sldId id="27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626E2B-9987-46AC-A96A-06FB51B46D29}" type="datetimeFigureOut">
              <a:rPr lang="en-US" smtClean="0"/>
              <a:pPr/>
              <a:t>12/3/2008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EC0472-4BC9-4C03-9534-9F1C360F7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AB34F0-4086-40F3-82E5-4CF65EC886DE}" type="datetimeFigureOut">
              <a:rPr lang="en-US" smtClean="0"/>
              <a:pPr/>
              <a:t>12/3/2008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32D5B8-454F-4DD3-BFE2-2E04EF616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F0502-C2B4-48CE-93C1-17D7D26A2C53}" type="slidenum">
              <a:rPr lang="en-US"/>
              <a:pPr/>
              <a:t>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CE871-686F-4D9E-9387-2E093C11CEF6}" type="slidenum">
              <a:rPr lang="en-US"/>
              <a:pPr/>
              <a:t>4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C5ED-4182-4A07-B1B5-6961A00E9540}" type="datetimeFigureOut">
              <a:rPr lang="en-US" smtClean="0"/>
              <a:pPr/>
              <a:t>12/3/2008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A96E-625F-41BD-8AAE-F2118643A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C5ED-4182-4A07-B1B5-6961A00E9540}" type="datetimeFigureOut">
              <a:rPr lang="en-US" smtClean="0"/>
              <a:pPr/>
              <a:t>12/3/2008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A96E-625F-41BD-8AAE-F2118643A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C5ED-4182-4A07-B1B5-6961A00E9540}" type="datetimeFigureOut">
              <a:rPr lang="en-US" smtClean="0"/>
              <a:pPr/>
              <a:t>12/3/2008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A96E-625F-41BD-8AAE-F2118643A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C5ED-4182-4A07-B1B5-6961A00E9540}" type="datetimeFigureOut">
              <a:rPr lang="en-US" smtClean="0"/>
              <a:pPr/>
              <a:t>12/3/2008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A96E-625F-41BD-8AAE-F2118643A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C5ED-4182-4A07-B1B5-6961A00E9540}" type="datetimeFigureOut">
              <a:rPr lang="en-US" smtClean="0"/>
              <a:pPr/>
              <a:t>12/3/2008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A96E-625F-41BD-8AAE-F2118643A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C5ED-4182-4A07-B1B5-6961A00E9540}" type="datetimeFigureOut">
              <a:rPr lang="en-US" smtClean="0"/>
              <a:pPr/>
              <a:t>12/3/2008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A96E-625F-41BD-8AAE-F2118643A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C5ED-4182-4A07-B1B5-6961A00E9540}" type="datetimeFigureOut">
              <a:rPr lang="en-US" smtClean="0"/>
              <a:pPr/>
              <a:t>12/3/2008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A96E-625F-41BD-8AAE-F2118643A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C5ED-4182-4A07-B1B5-6961A00E9540}" type="datetimeFigureOut">
              <a:rPr lang="en-US" smtClean="0"/>
              <a:pPr/>
              <a:t>12/3/2008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A96E-625F-41BD-8AAE-F2118643A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C5ED-4182-4A07-B1B5-6961A00E9540}" type="datetimeFigureOut">
              <a:rPr lang="en-US" smtClean="0"/>
              <a:pPr/>
              <a:t>12/3/2008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A96E-625F-41BD-8AAE-F2118643A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C5ED-4182-4A07-B1B5-6961A00E9540}" type="datetimeFigureOut">
              <a:rPr lang="en-US" smtClean="0"/>
              <a:pPr/>
              <a:t>12/3/2008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A96E-625F-41BD-8AAE-F2118643A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C5ED-4182-4A07-B1B5-6961A00E9540}" type="datetimeFigureOut">
              <a:rPr lang="en-US" smtClean="0"/>
              <a:pPr/>
              <a:t>12/3/2008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A96E-625F-41BD-8AAE-F2118643A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C5ED-4182-4A07-B1B5-6961A00E9540}" type="datetimeFigureOut">
              <a:rPr lang="en-US" smtClean="0"/>
              <a:pPr/>
              <a:t>12/3/2008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A96E-625F-41BD-8AAE-F2118643A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Texan Demographics </a:t>
            </a:r>
            <a:br>
              <a:rPr lang="en-US" sz="67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67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Consulting Group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cooltext4002881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00400"/>
            <a:ext cx="5334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70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152400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Ages 18 – 24 in 1970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5715000"/>
            <a:ext cx="507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County geography is chosen for consistency. </a:t>
            </a:r>
          </a:p>
          <a:p>
            <a:pPr algn="ctr"/>
            <a:r>
              <a:rPr lang="en-US" dirty="0" smtClean="0"/>
              <a:t>Census tract and block geography change over time.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80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152400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Ages 18 – 24 in 1980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791200"/>
            <a:ext cx="600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counts change each decade based on many factors.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 Demographic Profile of Texas Counties in the Hill Country Alliance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524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Prepared by: Texan Demographics Consulting Group </a:t>
            </a:r>
          </a:p>
        </p:txBody>
      </p:sp>
      <p:pic>
        <p:nvPicPr>
          <p:cNvPr id="4" name="Picture 3" descr="cooltext4002881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00400"/>
            <a:ext cx="35052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Palatino Linotype" pitchFamily="18" charset="0"/>
              </a:rPr>
              <a:t>Introduction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09800"/>
            <a:ext cx="7924800" cy="3505200"/>
          </a:xfrm>
        </p:spPr>
        <p:txBody>
          <a:bodyPr>
            <a:normAutofit lnSpcReduction="10000"/>
          </a:bodyPr>
          <a:lstStyle/>
          <a:p>
            <a:pPr algn="l" eaLnBrk="1" hangingPunct="1">
              <a:buClr>
                <a:schemeClr val="tx1"/>
              </a:buClr>
              <a:buFont typeface="Arial" charset="0"/>
              <a:buChar char="●"/>
            </a:pPr>
            <a:r>
              <a:rPr lang="en-US" i="1" dirty="0" smtClean="0">
                <a:solidFill>
                  <a:schemeClr val="tx1"/>
                </a:solidFill>
                <a:latin typeface="Palatino Linotype" pitchFamily="18" charset="0"/>
              </a:rPr>
              <a:t>Goal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: to create a demographic profile of the Texas Hill Country counties.</a:t>
            </a:r>
          </a:p>
          <a:p>
            <a:pPr algn="l" eaLnBrk="1" hangingPunct="1">
              <a:buClr>
                <a:schemeClr val="tx1"/>
              </a:buClr>
              <a:buFont typeface="Arial" charset="0"/>
              <a:buChar char="●"/>
            </a:pPr>
            <a:endParaRPr lang="en-U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l" eaLnBrk="1" hangingPunct="1">
              <a:buClr>
                <a:schemeClr val="tx1"/>
              </a:buClr>
              <a:buFont typeface="Arial" charset="0"/>
              <a:buChar char="●"/>
            </a:pP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Understand the demography in order to identify the people of the Hill Country and their economic and physical trends over time.</a:t>
            </a:r>
            <a:endParaRPr lang="en-US" dirty="0" smtClean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Palatino Linotype" pitchFamily="18" charset="0"/>
              </a:rPr>
              <a:t>Project Description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>
                <a:latin typeface="Palatino Linotype" pitchFamily="18" charset="0"/>
              </a:rPr>
              <a:t>Assist the HCA in raising awareness concerning the preservation of the Texas Hill Country.</a:t>
            </a:r>
          </a:p>
          <a:p>
            <a:endParaRPr lang="en-US" dirty="0" smtClean="0">
              <a:latin typeface="Palatino Linotype" pitchFamily="18" charset="0"/>
            </a:endParaRPr>
          </a:p>
          <a:p>
            <a:r>
              <a:rPr lang="en-US" dirty="0" smtClean="0">
                <a:latin typeface="Palatino Linotype" pitchFamily="18" charset="0"/>
              </a:rPr>
              <a:t>Identify various demographic changes over time.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772400" cy="38862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200" b="1" dirty="0" smtClean="0">
                <a:latin typeface="Palatino Linotype" pitchFamily="18" charset="0"/>
              </a:rPr>
              <a:t>Work Accomplished</a:t>
            </a:r>
            <a:r>
              <a:rPr lang="en-US" sz="2400" dirty="0" smtClean="0">
                <a:latin typeface="Palatino Linotype" pitchFamily="18" charset="0"/>
              </a:rPr>
              <a:t/>
            </a:r>
            <a:br>
              <a:rPr lang="en-US" sz="24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>-Every decade’s data has been collected (1970,80,90,00)</a:t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>-Data has been modified from original form, organized, and managed</a:t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>-Data is GIS compatible</a:t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/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200" b="1" dirty="0" smtClean="0">
                <a:latin typeface="Palatino Linotype" pitchFamily="18" charset="0"/>
              </a:rPr>
              <a:t>Work in Progress</a:t>
            </a:r>
            <a:r>
              <a:rPr lang="en-US" sz="2000" dirty="0" smtClean="0">
                <a:latin typeface="Palatino Linotype" pitchFamily="18" charset="0"/>
              </a:rPr>
              <a:t/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>-Solve minor problems with attribute information</a:t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>-Creation of time-series maps</a:t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>-Outlining significant demographic trends</a:t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>-Standardization</a:t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/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200" b="1" dirty="0" smtClean="0">
                <a:latin typeface="Palatino Linotype" pitchFamily="18" charset="0"/>
              </a:rPr>
              <a:t>Work Planned</a:t>
            </a:r>
            <a:r>
              <a:rPr lang="en-US" sz="2000" dirty="0" smtClean="0">
                <a:latin typeface="Palatino Linotype" pitchFamily="18" charset="0"/>
              </a:rPr>
              <a:t/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>-Editing of metadata for each decade</a:t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>-Posting and updating website</a:t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>-Collect additional data that may benefit project</a:t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>-Include suggestions for HCA/ planners </a:t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/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/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/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/>
            </a:r>
            <a:br>
              <a:rPr lang="en-US" sz="2000" dirty="0" smtClean="0">
                <a:latin typeface="Palatino Linotype" pitchFamily="18" charset="0"/>
              </a:rPr>
            </a:br>
            <a:r>
              <a:rPr lang="en-US" sz="2000" dirty="0" smtClean="0">
                <a:latin typeface="Palatino Linotype" pitchFamily="18" charset="0"/>
              </a:rPr>
              <a:t/>
            </a:r>
            <a:br>
              <a:rPr lang="en-US" sz="2000" dirty="0" smtClean="0">
                <a:latin typeface="Palatino Linotype" pitchFamily="18" charset="0"/>
              </a:rPr>
            </a:br>
            <a:endParaRPr lang="en-US" sz="2400" dirty="0" smtClean="0">
              <a:latin typeface="Palatino Linotype" pitchFamily="18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362200" y="45720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Progress Evaluation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7" t="42958" r="50000" b="25719"/>
          <a:stretch>
            <a:fillRect/>
          </a:stretch>
        </p:blipFill>
        <p:spPr bwMode="auto">
          <a:xfrm>
            <a:off x="228600" y="1752600"/>
            <a:ext cx="8585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Tasks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1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Individual Tasks</a:t>
                      </a:r>
                      <a:endParaRPr lang="en-US" dirty="0"/>
                    </a:p>
                  </a:txBody>
                  <a:tcPr anchor="ctr"/>
                </a:tc>
              </a:tr>
              <a:tr h="673100">
                <a:tc>
                  <a:txBody>
                    <a:bodyPr/>
                    <a:lstStyle/>
                    <a:p>
                      <a:r>
                        <a:rPr lang="en-US" dirty="0" smtClean="0"/>
                        <a:t>Table</a:t>
                      </a:r>
                      <a:r>
                        <a:rPr lang="en-US" baseline="0" dirty="0" smtClean="0"/>
                        <a:t> Creation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Collect,</a:t>
                      </a:r>
                      <a:r>
                        <a:rPr lang="en-US" baseline="0" dirty="0" smtClean="0"/>
                        <a:t> organize, and transpose data based on feedback from HCA and Marston</a:t>
                      </a:r>
                      <a:endParaRPr lang="en-US" dirty="0"/>
                    </a:p>
                  </a:txBody>
                  <a:tcPr anchor="ctr"/>
                </a:tc>
              </a:tr>
              <a:tr h="673100">
                <a:tc>
                  <a:txBody>
                    <a:bodyPr/>
                    <a:lstStyle/>
                    <a:p>
                      <a:r>
                        <a:rPr lang="en-US" dirty="0" smtClean="0"/>
                        <a:t>Formatting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Manipulating</a:t>
                      </a:r>
                      <a:r>
                        <a:rPr lang="en-US" baseline="0" dirty="0" smtClean="0"/>
                        <a:t> data into a GIS compatible format</a:t>
                      </a:r>
                      <a:endParaRPr lang="en-US" dirty="0"/>
                    </a:p>
                  </a:txBody>
                  <a:tcPr anchor="ctr"/>
                </a:tc>
              </a:tr>
              <a:tr h="673100">
                <a:tc>
                  <a:txBody>
                    <a:bodyPr/>
                    <a:lstStyle/>
                    <a:p>
                      <a:r>
                        <a:rPr lang="en-US" dirty="0" smtClean="0"/>
                        <a:t>Joins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Joining</a:t>
                      </a:r>
                      <a:r>
                        <a:rPr lang="en-US" baseline="0" dirty="0" smtClean="0"/>
                        <a:t> Census data to the HCA geography</a:t>
                      </a:r>
                      <a:endParaRPr lang="en-US" dirty="0"/>
                    </a:p>
                  </a:txBody>
                  <a:tcPr anchor="ctr"/>
                </a:tc>
              </a:tr>
              <a:tr h="673100">
                <a:tc>
                  <a:txBody>
                    <a:bodyPr/>
                    <a:lstStyle/>
                    <a:p>
                      <a:r>
                        <a:rPr lang="en-US" dirty="0" smtClean="0"/>
                        <a:t>Map Making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Displaying</a:t>
                      </a:r>
                      <a:r>
                        <a:rPr lang="en-US" baseline="0" dirty="0" smtClean="0"/>
                        <a:t> different queries that can be made from the data through </a:t>
                      </a:r>
                      <a:r>
                        <a:rPr lang="en-US" baseline="0" dirty="0" err="1" smtClean="0"/>
                        <a:t>symbology</a:t>
                      </a:r>
                      <a:r>
                        <a:rPr lang="en-US" baseline="0" dirty="0" smtClean="0"/>
                        <a:t> and labeling</a:t>
                      </a:r>
                      <a:endParaRPr lang="en-US" dirty="0"/>
                    </a:p>
                  </a:txBody>
                  <a:tcPr anchor="ctr"/>
                </a:tc>
              </a:tr>
              <a:tr h="673100">
                <a:tc>
                  <a:txBody>
                    <a:bodyPr/>
                    <a:lstStyle/>
                    <a:p>
                      <a:r>
                        <a:rPr lang="en-US" dirty="0" smtClean="0"/>
                        <a:t>Reports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Organizing</a:t>
                      </a:r>
                      <a:r>
                        <a:rPr lang="en-US" baseline="0" dirty="0" smtClean="0"/>
                        <a:t> data in a report format showing results of different  queries 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70age_in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152400"/>
            <a:ext cx="3764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Average House Hold Income in 1970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5715000"/>
            <a:ext cx="507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County geography is chosen for consistency. </a:t>
            </a:r>
          </a:p>
          <a:p>
            <a:pPr algn="ctr"/>
            <a:r>
              <a:rPr lang="en-US" dirty="0" smtClean="0"/>
              <a:t>Census tract and block geography change over time.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80age_in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152400"/>
            <a:ext cx="3764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Average House Hold Income in 1980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791200"/>
            <a:ext cx="755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decade changes in counts and averages based on many economic factors.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234</Words>
  <Application>Microsoft Office PowerPoint</Application>
  <PresentationFormat>On-screen Show (4:3)</PresentationFormat>
  <Paragraphs>40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Texan Demographics  Consulting Group </vt:lpstr>
      <vt:lpstr>A Demographic Profile of Texas Counties in the Hill Country Alliance</vt:lpstr>
      <vt:lpstr>Introduction</vt:lpstr>
      <vt:lpstr>Project Description</vt:lpstr>
      <vt:lpstr>Work Accomplished -Every decade’s data has been collected (1970,80,90,00) -Data has been modified from original form, organized, and managed -Data is GIS compatible  Work in Progress -Solve minor problems with attribute information -Creation of time-series maps -Outlining significant demographic trends -Standardization  Work Planned -Editing of metadata for each decade -Posting and updating website -Collect additional data that may benefit project -Include suggestions for HCA/ planners       </vt:lpstr>
      <vt:lpstr>Timeline</vt:lpstr>
      <vt:lpstr>Project Tasks</vt:lpstr>
      <vt:lpstr>Slide 8</vt:lpstr>
      <vt:lpstr>Slide 9</vt:lpstr>
      <vt:lpstr>Slide 10</vt:lpstr>
      <vt:lpstr>Slide 11</vt:lpstr>
      <vt:lpstr>Questions???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js1676</cp:lastModifiedBy>
  <cp:revision>21</cp:revision>
  <dcterms:created xsi:type="dcterms:W3CDTF">2008-11-05T04:13:32Z</dcterms:created>
  <dcterms:modified xsi:type="dcterms:W3CDTF">2008-12-03T17:34:48Z</dcterms:modified>
</cp:coreProperties>
</file>